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0" r:id="rId3"/>
    <p:sldId id="256" r:id="rId4"/>
    <p:sldId id="261" r:id="rId5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CD15E-5443-49D4-A1BD-23219321C55B}" v="19" dt="2021-08-17T07:54:27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742" y="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ree Rogers" userId="a9bb074b40608eda" providerId="LiveId" clId="{A0FCD15E-5443-49D4-A1BD-23219321C55B}"/>
    <pc:docChg chg="modSld modNotesMaster">
      <pc:chgData name="Tyree Rogers" userId="a9bb074b40608eda" providerId="LiveId" clId="{A0FCD15E-5443-49D4-A1BD-23219321C55B}" dt="2021-08-17T07:54:27.930" v="102"/>
      <pc:docMkLst>
        <pc:docMk/>
      </pc:docMkLst>
      <pc:sldChg chg="modSp mod modNotes">
        <pc:chgData name="Tyree Rogers" userId="a9bb074b40608eda" providerId="LiveId" clId="{A0FCD15E-5443-49D4-A1BD-23219321C55B}" dt="2021-08-17T07:54:27.930" v="102"/>
        <pc:sldMkLst>
          <pc:docMk/>
          <pc:sldMk cId="0" sldId="256"/>
        </pc:sldMkLst>
        <pc:spChg chg="mod">
          <ac:chgData name="Tyree Rogers" userId="a9bb074b40608eda" providerId="LiveId" clId="{A0FCD15E-5443-49D4-A1BD-23219321C55B}" dt="2021-08-17T07:37:02.550" v="0"/>
          <ac:spMkLst>
            <pc:docMk/>
            <pc:sldMk cId="0" sldId="256"/>
            <ac:spMk id="5" creationId="{00000000-0000-0000-0000-000000000000}"/>
          </ac:spMkLst>
        </pc:spChg>
        <pc:spChg chg="mod">
          <ac:chgData name="Tyree Rogers" userId="a9bb074b40608eda" providerId="LiveId" clId="{A0FCD15E-5443-49D4-A1BD-23219321C55B}" dt="2021-08-17T07:44:39.718" v="3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Notes">
        <pc:chgData name="Tyree Rogers" userId="a9bb074b40608eda" providerId="LiveId" clId="{A0FCD15E-5443-49D4-A1BD-23219321C55B}" dt="2021-08-17T07:54:27.930" v="102"/>
        <pc:sldMkLst>
          <pc:docMk/>
          <pc:sldMk cId="0" sldId="260"/>
        </pc:sldMkLst>
      </pc:sldChg>
      <pc:sldChg chg="modSp mod modNotes">
        <pc:chgData name="Tyree Rogers" userId="a9bb074b40608eda" providerId="LiveId" clId="{A0FCD15E-5443-49D4-A1BD-23219321C55B}" dt="2021-08-17T07:54:27.930" v="102"/>
        <pc:sldMkLst>
          <pc:docMk/>
          <pc:sldMk cId="0" sldId="261"/>
        </pc:sldMkLst>
        <pc:spChg chg="mod">
          <ac:chgData name="Tyree Rogers" userId="a9bb074b40608eda" providerId="LiveId" clId="{A0FCD15E-5443-49D4-A1BD-23219321C55B}" dt="2021-08-17T07:54:04.092" v="101" actId="20577"/>
          <ac:spMkLst>
            <pc:docMk/>
            <pc:sldMk cId="0" sldId="261"/>
            <ac:spMk id="6" creationId="{00000000-0000-0000-0000-000000000000}"/>
          </ac:spMkLst>
        </pc:spChg>
        <pc:spChg chg="mod">
          <ac:chgData name="Tyree Rogers" userId="a9bb074b40608eda" providerId="LiveId" clId="{A0FCD15E-5443-49D4-A1BD-23219321C55B}" dt="2021-08-17T07:37:19.523" v="1"/>
          <ac:spMkLst>
            <pc:docMk/>
            <pc:sldMk cId="0" sldId="261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352C803-DA7A-43B9-B266-916FD0ED28E2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ED9CFFF-317B-484B-B740-7771AD2800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8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9CFFF-317B-484B-B740-7771AD2800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6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9CFFF-317B-484B-B740-7771AD2800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5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9CFFF-317B-484B-B740-7771AD2800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3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8930-5A04-4914-9E26-6A82E3E6BAE4}" type="datetimeFigureOut">
              <a:rPr lang="en-US" smtClean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8C14-EAFE-40F2-921A-93DE61141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ie@charliewardrealty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ambria" pitchFamily="18" charset="0"/>
                <a:ea typeface="Cambria" pitchFamily="18" charset="0"/>
              </a:rPr>
              <a:t>Bienvenido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a Charlie Ward Realty.</a:t>
            </a:r>
          </a:p>
          <a:p>
            <a:endParaRPr lang="en-US" b="1" dirty="0">
              <a:latin typeface="Cambria" pitchFamily="18" charset="0"/>
              <a:ea typeface="Cambria" pitchFamily="18" charset="0"/>
            </a:endParaRPr>
          </a:p>
          <a:p>
            <a:r>
              <a:rPr lang="es-ES" dirty="0">
                <a:latin typeface="Cambria" pitchFamily="18" charset="0"/>
                <a:ea typeface="Cambria" pitchFamily="18" charset="0"/>
              </a:rPr>
              <a:t>El siguiente es un esquema básico de nuestro proceso de listado y venta de su casa. Estamos aquí para velar por su mejor interés y guiarlo a través de este proceso con un mínimo de estrés y ansiedad. Trabajamos en equipo, por lo que las preguntas y sugerencias siempre son bienvenidas.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14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VENDER SU CASA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62050" y="2362201"/>
            <a:ext cx="4533900" cy="2209799"/>
            <a:chOff x="990600" y="2286000"/>
            <a:chExt cx="5410200" cy="3738265"/>
          </a:xfrm>
        </p:grpSpPr>
        <p:pic>
          <p:nvPicPr>
            <p:cNvPr id="1026" name="Picture 2" descr="C:\Users\Owner\Pictures\Charlie Ward Realty\Marketing &amp; Logos\charlie-ward-realty-log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2286000"/>
              <a:ext cx="4395391" cy="3318351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90600" y="5562600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entury Gothic" pitchFamily="34" charset="0"/>
                </a:rPr>
                <a:t>“ Let  Me Show You Home ”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86106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Charlie Ward, EM: </a:t>
            </a:r>
            <a:r>
              <a:rPr lang="en-US" sz="1400" dirty="0">
                <a:hlinkClick r:id="rId3"/>
              </a:rPr>
              <a:t>Charlie@charliewardrealty.com</a:t>
            </a:r>
            <a:r>
              <a:rPr lang="en-US" sz="1400" dirty="0"/>
              <a:t>      Mobile: 336-708-0560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447800"/>
            <a:ext cx="57150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  <a:ea typeface="Cambria" pitchFamily="18" charset="0"/>
              </a:rPr>
              <a:t>EMPEZANDO</a:t>
            </a:r>
          </a:p>
          <a:p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pPr marL="234950" indent="-234950">
              <a:buFont typeface="Wingdings" pitchFamily="2" charset="2"/>
              <a:buChar char="q"/>
            </a:pPr>
            <a:r>
              <a:rPr lang="es-ES" sz="1400" b="1" dirty="0">
                <a:latin typeface="Cambria" pitchFamily="18" charset="0"/>
                <a:ea typeface="Cambria" pitchFamily="18" charset="0"/>
              </a:rPr>
              <a:t>Análisis comparativo de mercado (CMA)</a:t>
            </a:r>
          </a:p>
          <a:p>
            <a:pPr marL="914400"/>
            <a:r>
              <a:rPr lang="es-ES" sz="1400" dirty="0">
                <a:latin typeface="Cambria" pitchFamily="18" charset="0"/>
                <a:ea typeface="Cambria" pitchFamily="18" charset="0"/>
              </a:rPr>
              <a:t>Calcule el precio de venta de su propiedad</a:t>
            </a:r>
          </a:p>
          <a:p>
            <a:pPr marL="914400"/>
            <a:r>
              <a:rPr lang="es-ES" sz="1400" dirty="0">
                <a:latin typeface="Cambria" pitchFamily="18" charset="0"/>
                <a:ea typeface="Cambria" pitchFamily="18" charset="0"/>
              </a:rPr>
              <a:t>basado en pies cuadrados, ubicación e historial de ventas en su comunidad.</a:t>
            </a:r>
          </a:p>
          <a:p>
            <a:pPr marL="914400"/>
            <a:endParaRPr lang="es-ES" sz="1400" dirty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Visita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al sitio</a:t>
            </a:r>
          </a:p>
          <a:p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Revise su propiedad,</a:t>
            </a:r>
          </a:p>
          <a:p>
            <a:pPr marL="914400"/>
            <a:r>
              <a:rPr lang="es-ES" sz="1400" dirty="0">
                <a:latin typeface="Cambria" pitchFamily="18" charset="0"/>
                <a:ea typeface="Cambria" pitchFamily="18" charset="0"/>
              </a:rPr>
              <a:t>Asesorar sobre cualquier reparación, actualización y puesta en escena (Tenemos una lista de profesionales para ayudar si es necesario)</a:t>
            </a:r>
          </a:p>
          <a:p>
            <a:pPr marL="914400"/>
            <a:endParaRPr lang="en-US" sz="1200" i="1" dirty="0">
              <a:latin typeface="Cambria" pitchFamily="18" charset="0"/>
              <a:ea typeface="Cambria" pitchFamily="18" charset="0"/>
            </a:endParaRPr>
          </a:p>
          <a:p>
            <a:pPr marL="284163" indent="-284163">
              <a:buFont typeface="Wingdings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Acuerdo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de 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listado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pPr marL="914400" indent="-914400"/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Confirme el precio de venta inicial y el precio más bajo aceptado</a:t>
            </a:r>
          </a:p>
          <a:p>
            <a:pPr marL="914400" indent="-914400"/>
            <a:r>
              <a:rPr lang="es-ES" sz="1400" dirty="0">
                <a:latin typeface="Cambria" pitchFamily="18" charset="0"/>
                <a:ea typeface="Cambria" pitchFamily="18" charset="0"/>
              </a:rPr>
              <a:t>	 Confirmar comisión de agencia % </a:t>
            </a:r>
          </a:p>
          <a:p>
            <a:pPr marL="914400" indent="-914400"/>
            <a:r>
              <a:rPr lang="es-ES" sz="1400" dirty="0">
                <a:latin typeface="Cambria" pitchFamily="18" charset="0"/>
                <a:ea typeface="Cambria" pitchFamily="18" charset="0"/>
              </a:rPr>
              <a:t>	Acuerdo de listado firmado por todas las partes Garantía de propietario comprada</a:t>
            </a:r>
          </a:p>
          <a:p>
            <a:pPr marL="914400" indent="-914400"/>
            <a:r>
              <a:rPr lang="es-ES" sz="1400" dirty="0">
                <a:latin typeface="Cambria" pitchFamily="18" charset="0"/>
                <a:ea typeface="Cambria" pitchFamily="18" charset="0"/>
              </a:rPr>
              <a:t>	Programar la filmación del video del recorrido virtual</a:t>
            </a:r>
          </a:p>
          <a:p>
            <a:pPr marL="914400" indent="-914400"/>
            <a:r>
              <a:rPr lang="es-ES" sz="1400" dirty="0">
                <a:latin typeface="Cambria" pitchFamily="18" charset="0"/>
                <a:ea typeface="Cambria" pitchFamily="18" charset="0"/>
              </a:rPr>
              <a:t>	Seleccione la fecha para la primera jornada de puertas abiertas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r>
              <a:rPr lang="en-US" sz="1600" b="1" dirty="0">
                <a:latin typeface="Cambria" pitchFamily="18" charset="0"/>
                <a:ea typeface="Cambria" pitchFamily="18" charset="0"/>
              </a:rPr>
              <a:t>MARKETING PUBLICITARIO</a:t>
            </a:r>
          </a:p>
          <a:p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84163" indent="-284163">
              <a:buFont typeface="Wingdings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Listado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de 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propiedades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pre-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públicas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pPr marL="852488" indent="-852488"/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Próximamente listado en Triad </a:t>
            </a:r>
            <a:r>
              <a:rPr lang="es-ES" sz="1400" dirty="0" err="1">
                <a:latin typeface="Cambria" pitchFamily="18" charset="0"/>
                <a:ea typeface="Cambria" pitchFamily="18" charset="0"/>
              </a:rPr>
              <a:t>Multiple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s-ES" sz="1400" dirty="0" err="1">
                <a:latin typeface="Cambria" pitchFamily="18" charset="0"/>
                <a:ea typeface="Cambria" pitchFamily="18" charset="0"/>
              </a:rPr>
              <a:t>Listing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 Service (MLS)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400" b="1" dirty="0">
                <a:latin typeface="Cambria" pitchFamily="18" charset="0"/>
                <a:ea typeface="Cambria" pitchFamily="18" charset="0"/>
              </a:rPr>
              <a:t>El listado aparecerá en los motores de búsqueda de bienes raíces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	 </a:t>
            </a:r>
          </a:p>
          <a:p>
            <a:r>
              <a:rPr lang="en-US" sz="1400" dirty="0">
                <a:latin typeface="Cambria" pitchFamily="18" charset="0"/>
                <a:ea typeface="Cambria" pitchFamily="18" charset="0"/>
              </a:rPr>
              <a:t>	MLS, Zillow, Realtor.com, Trulia, Facebook	</a:t>
            </a:r>
          </a:p>
          <a:p>
            <a:pPr marL="284163" indent="-284163">
              <a:buFont typeface="Wingdings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Señales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pPr marL="914400" indent="-914400"/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"Próximamente" y "En venta" en la propiedad "Casa en venta" dentro de un radio de una milla de la propiedad - fines de semana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685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mbria" pitchFamily="18" charset="0"/>
                <a:ea typeface="Cambria" pitchFamily="18" charset="0"/>
              </a:rPr>
              <a:t>Page 2 of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381000"/>
            <a:ext cx="5715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Vender </a:t>
            </a:r>
            <a:r>
              <a:rPr lang="en-US" sz="2800" dirty="0" err="1">
                <a:latin typeface="Franklin Gothic Demi" pitchFamily="34" charset="0"/>
                <a:ea typeface="Gadugi" pitchFamily="34" charset="0"/>
                <a:cs typeface="Segoe UI" pitchFamily="34" charset="0"/>
              </a:rPr>
              <a:t>su</a:t>
            </a:r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 casa con CWR</a:t>
            </a:r>
          </a:p>
        </p:txBody>
      </p:sp>
      <p:pic>
        <p:nvPicPr>
          <p:cNvPr id="11" name="Picture 2" descr="C:\Users\Owner\Pictures\Charlie Ward Realty\Marketing &amp; Logos\charlie-ward-realt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28600"/>
            <a:ext cx="605594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553" y="1129729"/>
            <a:ext cx="6172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latin typeface="Cambria" pitchFamily="18" charset="0"/>
              <a:ea typeface="Cambria" pitchFamily="18" charset="0"/>
            </a:endParaRPr>
          </a:p>
          <a:p>
            <a:endParaRPr lang="en-US" sz="1600" b="1" dirty="0">
              <a:latin typeface="Cambria" pitchFamily="18" charset="0"/>
              <a:ea typeface="Cambria" pitchFamily="18" charset="0"/>
            </a:endParaRPr>
          </a:p>
          <a:p>
            <a:r>
              <a:rPr lang="en-US" sz="1600" b="1" dirty="0">
                <a:latin typeface="Cambria" pitchFamily="18" charset="0"/>
                <a:ea typeface="Cambria" pitchFamily="18" charset="0"/>
              </a:rPr>
              <a:t>PUBLICIDAD Y MARKETING Cont.</a:t>
            </a:r>
          </a:p>
          <a:p>
            <a:pPr>
              <a:buFont typeface="Wingdings" pitchFamily="2" charset="2"/>
              <a:buChar char="q"/>
            </a:pPr>
            <a:endParaRPr lang="en-US" sz="1600" b="1" dirty="0">
              <a:latin typeface="Cambria" pitchFamily="18" charset="0"/>
              <a:ea typeface="Cambria" pitchFamily="18" charset="0"/>
            </a:endParaRPr>
          </a:p>
          <a:p>
            <a:pPr marL="346075" indent="-346075">
              <a:buFont typeface="Wingdings" pitchFamily="2" charset="2"/>
              <a:buChar char="q"/>
            </a:pPr>
            <a:r>
              <a:rPr lang="es-ES" sz="1600" b="1" dirty="0">
                <a:latin typeface="Cambria" pitchFamily="18" charset="0"/>
                <a:ea typeface="Cambria" pitchFamily="18" charset="0"/>
              </a:rPr>
              <a:t>Programar la jornada de puertas abiertas</a:t>
            </a:r>
          </a:p>
          <a:p>
            <a:r>
              <a:rPr lang="en-US" sz="16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Fecha y hora en la lista de servicios una semana antes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Publicidad en redes sociales una semana antes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Letreros de "Casa Abierta" colocados el viernes antes de la 	casa abierta</a:t>
            </a:r>
          </a:p>
          <a:p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6075" indent="-346075">
              <a:buFont typeface="Wingdings" pitchFamily="2" charset="2"/>
              <a:buChar char="q"/>
            </a:pPr>
            <a:r>
              <a:rPr lang="en-US" sz="1600" b="1" dirty="0" err="1">
                <a:latin typeface="Cambria" pitchFamily="18" charset="0"/>
                <a:ea typeface="Cambria" pitchFamily="18" charset="0"/>
              </a:rPr>
              <a:t>Revisión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de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puertas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abiertas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  <a:p>
            <a:r>
              <a:rPr lang="en-US" sz="16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Enviado por correo electrónico al cliente una semana 	después de la jornada de puertas abiertas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Lista de visitantes y comentarios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Fotos de letreros y ubicaciones de puertas abiertas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Métricas de publicidad en redes sociales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Sugerencias basadas en los comentarios de los visitantes</a:t>
            </a:r>
          </a:p>
          <a:p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6075" indent="-346075">
              <a:buFont typeface="Wingdings" pitchFamily="2" charset="2"/>
              <a:buChar char="q"/>
            </a:pPr>
            <a:r>
              <a:rPr lang="en-US" sz="16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Ajustes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–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si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 es </a:t>
            </a:r>
            <a:r>
              <a:rPr lang="en-US" sz="1600" b="1" dirty="0" err="1">
                <a:latin typeface="Cambria" pitchFamily="18" charset="0"/>
                <a:ea typeface="Cambria" pitchFamily="18" charset="0"/>
              </a:rPr>
              <a:t>necesario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  <a:p>
            <a:r>
              <a:rPr lang="en-US" sz="1600" b="1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600" dirty="0">
                <a:latin typeface="Cambria" pitchFamily="18" charset="0"/>
                <a:ea typeface="Cambria" pitchFamily="18" charset="0"/>
              </a:rPr>
              <a:t>El objetivo es aumentar el interés y acelerar el 	compromiso del comprador.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Se anuncian las concesiones del vendedor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Marketing adicional en las redes sociales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Casas abiertas adicionales</a:t>
            </a:r>
          </a:p>
          <a:p>
            <a:r>
              <a:rPr lang="es-ES" sz="1600" dirty="0">
                <a:latin typeface="Cambria" pitchFamily="18" charset="0"/>
                <a:ea typeface="Cambria" pitchFamily="18" charset="0"/>
              </a:rPr>
              <a:t>	Reducir el precio en función de los comentarios de agentes 	inmobiliarios y visitantes y análisis de mercado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6096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mbria" pitchFamily="18" charset="0"/>
                <a:ea typeface="Cambria" pitchFamily="18" charset="0"/>
              </a:rPr>
              <a:t>Page 3 of 4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304800"/>
            <a:ext cx="5715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Vender </a:t>
            </a:r>
            <a:r>
              <a:rPr lang="en-US" sz="2800" dirty="0" err="1">
                <a:latin typeface="Franklin Gothic Demi" pitchFamily="34" charset="0"/>
                <a:ea typeface="Gadugi" pitchFamily="34" charset="0"/>
                <a:cs typeface="Segoe UI" pitchFamily="34" charset="0"/>
              </a:rPr>
              <a:t>su</a:t>
            </a:r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 casa con CWR</a:t>
            </a:r>
          </a:p>
        </p:txBody>
      </p:sp>
      <p:pic>
        <p:nvPicPr>
          <p:cNvPr id="9" name="Picture 2" descr="C:\Users\Owner\Pictures\Charlie Ward Realty\Marketing &amp; Logos\charlie-ward-realt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6159" y="152401"/>
            <a:ext cx="605594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5791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itchFamily="18" charset="0"/>
                <a:ea typeface="Cambria" pitchFamily="18" charset="0"/>
              </a:rPr>
              <a:t>CLAUSURA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pPr marL="284163" indent="-284163">
              <a:buFont typeface="Wingdings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Oferta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de 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compra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Revise la oferta juntos por teléfono o en persona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Discutir los méritos de la oferta y los puntos de negociación.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Confirmar la financiación del comprador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Rechazar o contrarrestar oferta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Oferta aceptable firmada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</a:p>
          <a:p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</a:p>
          <a:p>
            <a:pPr marL="284163" indent="-284163">
              <a:buFont typeface="Wingdings" pitchFamily="2" charset="2"/>
              <a:buChar char="q"/>
            </a:pPr>
            <a:r>
              <a:rPr lang="pt-BR" sz="1400" b="1" dirty="0">
                <a:latin typeface="Cambria" pitchFamily="18" charset="0"/>
                <a:ea typeface="Cambria" pitchFamily="18" charset="0"/>
              </a:rPr>
              <a:t>Oferta aceptada: período de diligencia debida</a:t>
            </a:r>
          </a:p>
          <a:p>
            <a:r>
              <a:rPr lang="en-US" sz="1400" b="1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Depósito de garantía entregado al vendedor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Estado "Bajo contrato" colocado en la lista de motores de 	búsqueda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Cartel de "Bajo contrato" colocado en la propiedad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Inspección de horarios de agentes de compradores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El agente de compradores y el comprador revisan el informe 	de inspección.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El comprador puede solicitar reparaciones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Tasación de solicitud de prestamista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endParaRPr lang="en-US" sz="14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endParaRPr lang="en-US" sz="14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marL="284163" indent="-284163">
              <a:buFont typeface="Wingdings" pitchFamily="2" charset="2"/>
              <a:buChar char="q"/>
            </a:pPr>
            <a:r>
              <a:rPr lang="es-ES" sz="1400" b="1" dirty="0">
                <a:latin typeface="Cambria" pitchFamily="18" charset="0"/>
                <a:ea typeface="Cambria" pitchFamily="18" charset="0"/>
              </a:rPr>
              <a:t>Negociaciones adicionales -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después de la evaluación si se justifica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Concesiones del vendedor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Concesiones al comprador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Aprobación final de la oferta de compra.</a:t>
            </a:r>
          </a:p>
          <a:p>
            <a:r>
              <a:rPr lang="es-ES" sz="1400" dirty="0">
                <a:latin typeface="Cambria" pitchFamily="18" charset="0"/>
                <a:ea typeface="Cambria" pitchFamily="18" charset="0"/>
              </a:rPr>
              <a:t>	Fecha de cierre establecida - sujeta a cambios</a:t>
            </a:r>
          </a:p>
          <a:p>
            <a:endParaRPr lang="en-US" sz="14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marL="234950" indent="-234950">
              <a:buFont typeface="Wingdings" pitchFamily="2" charset="2"/>
              <a:buChar char="q"/>
            </a:pPr>
            <a:r>
              <a:rPr lang="en-US" sz="1400" b="1" dirty="0" err="1">
                <a:latin typeface="Cambria" pitchFamily="18" charset="0"/>
                <a:ea typeface="Cambria" pitchFamily="18" charset="0"/>
              </a:rPr>
              <a:t>Documentos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de 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clausura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b="1" dirty="0" err="1">
                <a:latin typeface="Cambria" pitchFamily="18" charset="0"/>
                <a:ea typeface="Cambria" pitchFamily="18" charset="0"/>
              </a:rPr>
              <a:t>firmados</a:t>
            </a:r>
            <a:endParaRPr lang="en-US" sz="1400" b="1" dirty="0">
              <a:latin typeface="Cambria" pitchFamily="18" charset="0"/>
              <a:ea typeface="Cambria" pitchFamily="18" charset="0"/>
            </a:endParaRPr>
          </a:p>
          <a:p>
            <a:r>
              <a:rPr lang="en-US" sz="1400" dirty="0">
                <a:latin typeface="Cambria" pitchFamily="18" charset="0"/>
                <a:ea typeface="Cambria" pitchFamily="18" charset="0"/>
              </a:rPr>
              <a:t>	</a:t>
            </a:r>
            <a:r>
              <a:rPr lang="es-ES" sz="1400" dirty="0">
                <a:latin typeface="Cambria" pitchFamily="18" charset="0"/>
                <a:ea typeface="Cambria" pitchFamily="18" charset="0"/>
              </a:rPr>
              <a:t>Firmado por todas las partes</a:t>
            </a:r>
          </a:p>
          <a:p>
            <a:r>
              <a:rPr lang="es-ES" sz="1400">
                <a:latin typeface="Cambria" pitchFamily="18" charset="0"/>
                <a:ea typeface="Cambria" pitchFamily="18" charset="0"/>
              </a:rPr>
              <a:t>	Ajustado si es necesario y reenviado para su firma</a:t>
            </a:r>
            <a:r>
              <a:rPr lang="en-US" sz="14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	</a:t>
            </a:r>
          </a:p>
        </p:txBody>
      </p:sp>
      <p:sp>
        <p:nvSpPr>
          <p:cNvPr id="2050" name="AutoShape 2" descr="Image result for signed deal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2" name="AutoShape 4" descr="Image result for signed deal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4" name="Picture 6" descr="Image result for signed d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315200"/>
            <a:ext cx="1752600" cy="14883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19800" y="6096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mbria" pitchFamily="18" charset="0"/>
                <a:ea typeface="Cambria" pitchFamily="18" charset="0"/>
              </a:rPr>
              <a:t>Page 4 of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500" y="304800"/>
            <a:ext cx="5715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Vender </a:t>
            </a:r>
            <a:r>
              <a:rPr lang="en-US" sz="2800" dirty="0" err="1">
                <a:latin typeface="Franklin Gothic Demi" pitchFamily="34" charset="0"/>
                <a:ea typeface="Gadugi" pitchFamily="34" charset="0"/>
                <a:cs typeface="Segoe UI" pitchFamily="34" charset="0"/>
              </a:rPr>
              <a:t>su</a:t>
            </a:r>
            <a:r>
              <a:rPr lang="en-US" sz="2800" dirty="0">
                <a:latin typeface="Franklin Gothic Demi" pitchFamily="34" charset="0"/>
                <a:ea typeface="Gadugi" pitchFamily="34" charset="0"/>
                <a:cs typeface="Segoe UI" pitchFamily="34" charset="0"/>
              </a:rPr>
              <a:t> casa con CWR</a:t>
            </a:r>
          </a:p>
        </p:txBody>
      </p:sp>
      <p:pic>
        <p:nvPicPr>
          <p:cNvPr id="11" name="Picture 2" descr="C:\Users\Owner\Pictures\Charlie Ward Realty\Marketing &amp; Logos\charlie-ward-realt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6159" y="152401"/>
            <a:ext cx="605594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639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Century Gothic</vt:lpstr>
      <vt:lpstr>Franklin Gothic Demi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Tyree Rogers</cp:lastModifiedBy>
  <cp:revision>18</cp:revision>
  <cp:lastPrinted>2021-08-17T07:54:28Z</cp:lastPrinted>
  <dcterms:created xsi:type="dcterms:W3CDTF">2018-09-15T15:20:22Z</dcterms:created>
  <dcterms:modified xsi:type="dcterms:W3CDTF">2021-08-17T07:54:38Z</dcterms:modified>
</cp:coreProperties>
</file>